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56" r:id="rId4"/>
  </p:sldIdLst>
  <p:sldSz cx="9144000" cy="6858000" type="screen4x3"/>
  <p:notesSz cx="6794500" cy="9906000"/>
  <p:defaultTextStyle>
    <a:defPPr>
      <a:defRPr lang="ru-RU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6565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F3DF4-336D-4A4E-8A6C-6611F9E28D5B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ABDF5-5213-4CDC-AB98-2A129C645C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3562C-6697-4BEE-AB88-DA3F6325C386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CA145-A399-4259-9886-349398A14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D34B5-5360-4F3D-9621-13F72EACBC4D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D7DA5-CBB5-465D-9FE8-FFE0E677A5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A654F-A408-4B47-89BA-08B833590CA0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D410B-9F98-4AAB-B294-58E69185AC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D77B8-4810-48DC-BE53-1DCA34114CB0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B3EC6-943E-4765-9F29-4A6FD7C6DB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D784-D125-4904-97E7-963CE1C1DA0A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45690-0220-4381-A591-0595D60D6B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7AF02-8A03-4735-94FD-A49C86C15E10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AAE8D-F896-41BE-AC69-D1E102768F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E132-2F23-4359-A106-B2444E4C2CB6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A0E13-477A-47C2-8906-AB03A34D76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02A88-181E-47D4-B9E9-251F411A29A8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33253-3462-45D8-88C2-C678AAD07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C00DE-ED75-4F68-9B79-8D78E3B177FC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9063E-DA9A-4AE9-9B93-2802E64AF5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F8BA9-677F-4991-A692-FBBDB0F55025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34B91-DB84-4555-9C41-758B0F18E7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  <a:endParaRPr lang="ru-RU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B206B-B461-42B5-A9F8-7383D59CD48C}" type="datetimeFigureOut">
              <a:rPr lang="ru-RU"/>
              <a:pPr>
                <a:defRPr/>
              </a:pPr>
              <a:t>31.07.2013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8DC212-162B-4197-945E-D55FDFA72B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57175"/>
            <a:ext cx="2981325" cy="6552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45903" y="2155686"/>
            <a:ext cx="45791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Венчурный Фонд </a:t>
            </a:r>
            <a:r>
              <a:rPr lang="ru-RU" sz="2000" b="1" dirty="0" smtClean="0">
                <a:latin typeface="Cambria" pitchFamily="18" charset="0"/>
              </a:rPr>
              <a:t>МСБ</a:t>
            </a:r>
            <a:endParaRPr lang="ru-RU" sz="2000" b="1" dirty="0">
              <a:latin typeface="Cambria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4137" y="395288"/>
            <a:ext cx="29813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Изображение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30900" y="6410325"/>
            <a:ext cx="8096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Изображение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0450" y="6410325"/>
            <a:ext cx="8096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Название 1"/>
          <p:cNvSpPr>
            <a:spLocks/>
          </p:cNvSpPr>
          <p:nvPr/>
        </p:nvSpPr>
        <p:spPr bwMode="auto">
          <a:xfrm>
            <a:off x="685800" y="1573213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err="1">
                <a:solidFill>
                  <a:srgbClr val="7F7F7F"/>
                </a:solidFill>
              </a:rPr>
              <a:t>лого</a:t>
            </a:r>
            <a:r>
              <a:rPr lang="ru-RU" sz="4400" dirty="0">
                <a:solidFill>
                  <a:srgbClr val="7F7F7F"/>
                </a:solidFill>
              </a:rPr>
              <a:t> и </a:t>
            </a:r>
            <a:r>
              <a:rPr lang="ru-RU" sz="4400" dirty="0" smtClean="0">
                <a:solidFill>
                  <a:srgbClr val="7F7F7F"/>
                </a:solidFill>
              </a:rPr>
              <a:t>название</a:t>
            </a:r>
          </a:p>
          <a:p>
            <a:pPr algn="ctr"/>
            <a:r>
              <a:rPr lang="ru-RU" sz="4400" dirty="0" smtClean="0">
                <a:solidFill>
                  <a:srgbClr val="7F7F7F"/>
                </a:solidFill>
              </a:rPr>
              <a:t>проекта</a:t>
            </a:r>
            <a:endParaRPr lang="ru-RU" sz="4400" dirty="0">
              <a:solidFill>
                <a:srgbClr val="7F7F7F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375" y="254705"/>
            <a:ext cx="2088636" cy="459041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8" y="233586"/>
            <a:ext cx="2243137" cy="4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175" y="647700"/>
            <a:ext cx="8629650" cy="4933362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sz="1400" b="1" dirty="0" smtClean="0">
                <a:solidFill>
                  <a:srgbClr val="565656"/>
                </a:solidFill>
                <a:latin typeface="Arial" charset="0"/>
              </a:rPr>
              <a:t>1. Предприниматель и команда</a:t>
            </a:r>
            <a:r>
              <a:rPr lang="ru-RU" sz="1400" dirty="0" smtClean="0">
                <a:solidFill>
                  <a:srgbClr val="565656"/>
                </a:solidFill>
                <a:latin typeface="Arial" charset="0"/>
              </a:rPr>
              <a:t> </a:t>
            </a:r>
            <a:r>
              <a:rPr lang="ru-RU" sz="1400" b="1" dirty="0" err="1" smtClean="0">
                <a:solidFill>
                  <a:srgbClr val="565656"/>
                </a:solidFill>
                <a:latin typeface="Arial" charset="0"/>
              </a:rPr>
              <a:t>бизнес-проекта</a:t>
            </a:r>
            <a:r>
              <a:rPr lang="ru-RU" sz="1400" dirty="0" smtClean="0">
                <a:solidFill>
                  <a:srgbClr val="565656"/>
                </a:solidFill>
                <a:latin typeface="Arial" charset="0"/>
              </a:rPr>
              <a:t>						</a:t>
            </a:r>
          </a:p>
          <a:p>
            <a:pPr algn="l">
              <a:lnSpc>
                <a:spcPct val="80000"/>
              </a:lnSpc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Расскажите о себе и своей команде: 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как вы  стали предпринимателем, 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есть ли у вас партнеры, 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какие </a:t>
            </a:r>
            <a:r>
              <a:rPr lang="ru-RU" sz="1200" dirty="0" err="1" smtClean="0">
                <a:solidFill>
                  <a:srgbClr val="565656"/>
                </a:solidFill>
                <a:latin typeface="Arial" charset="0"/>
              </a:rPr>
              <a:t>бизнес-проекты</a:t>
            </a: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уже были у вас/ваших партнеров</a:t>
            </a:r>
          </a:p>
          <a:p>
            <a:pPr algn="l">
              <a:lnSpc>
                <a:spcPct val="80000"/>
              </a:lnSpc>
            </a:pPr>
            <a:endParaRPr lang="en-US" sz="1400" b="1" dirty="0" smtClean="0">
              <a:solidFill>
                <a:srgbClr val="565656"/>
              </a:solidFill>
              <a:latin typeface="Arial" charset="0"/>
            </a:endParaRPr>
          </a:p>
          <a:p>
            <a:pPr algn="l">
              <a:lnSpc>
                <a:spcPct val="80000"/>
              </a:lnSpc>
            </a:pPr>
            <a:r>
              <a:rPr lang="ru-RU" sz="1400" b="1" dirty="0" smtClean="0">
                <a:solidFill>
                  <a:srgbClr val="565656"/>
                </a:solidFill>
                <a:latin typeface="Arial" charset="0"/>
              </a:rPr>
              <a:t>2. Рынок и продукт 	</a:t>
            </a:r>
            <a:r>
              <a:rPr lang="en-US" sz="1400" dirty="0" smtClean="0">
                <a:solidFill>
                  <a:srgbClr val="565656"/>
                </a:solidFill>
                <a:latin typeface="Arial" charset="0"/>
              </a:rPr>
              <a:t>                           </a:t>
            </a:r>
            <a:r>
              <a:rPr lang="ru-RU" sz="1400" dirty="0" smtClean="0">
                <a:solidFill>
                  <a:srgbClr val="565656"/>
                </a:solidFill>
                <a:latin typeface="Arial" charset="0"/>
              </a:rPr>
              <a:t>			</a:t>
            </a:r>
          </a:p>
          <a:p>
            <a:pPr algn="l">
              <a:lnSpc>
                <a:spcPct val="80000"/>
              </a:lnSpc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- в чем заключается суть предлагаемого вами товара, услуги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кто будет выбирать ваш продукт/услугу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почему они будут выбирать вас и вашу цену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как и где клиенты/покупатели будут вас находить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какова география планируемого сбыта.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 кто ваши конкуренты</a:t>
            </a:r>
          </a:p>
          <a:p>
            <a:pPr algn="l">
              <a:lnSpc>
                <a:spcPct val="80000"/>
              </a:lnSpc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для производственных проектов – кто ваши поставщики? Какую технологию планируете использовать? Есть ли аналогичные производства в вашем регионе? </a:t>
            </a:r>
          </a:p>
          <a:p>
            <a:pPr algn="l">
              <a:lnSpc>
                <a:spcPct val="80000"/>
              </a:lnSpc>
            </a:pPr>
            <a:r>
              <a:rPr lang="ru-RU" sz="1400" dirty="0" smtClean="0">
                <a:solidFill>
                  <a:srgbClr val="565656"/>
                </a:solidFill>
                <a:latin typeface="Arial" charset="0"/>
              </a:rPr>
              <a:t>   </a:t>
            </a:r>
            <a:endParaRPr lang="ru-RU" sz="1400" b="1" dirty="0" smtClean="0">
              <a:solidFill>
                <a:srgbClr val="565656"/>
              </a:solidFill>
              <a:latin typeface="Arial" charset="0"/>
            </a:endParaRPr>
          </a:p>
          <a:p>
            <a:pPr algn="l">
              <a:lnSpc>
                <a:spcPct val="80000"/>
              </a:lnSpc>
            </a:pPr>
            <a:r>
              <a:rPr lang="ru-RU" sz="1400" b="1" dirty="0" smtClean="0">
                <a:solidFill>
                  <a:srgbClr val="565656"/>
                </a:solidFill>
                <a:latin typeface="Arial" charset="0"/>
              </a:rPr>
              <a:t>3. Экономика проекта							</a:t>
            </a:r>
          </a:p>
          <a:p>
            <a:pPr algn="l">
              <a:lnSpc>
                <a:spcPct val="80000"/>
              </a:lnSpc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Опишите кратко прогнозируемый экономический эффект от реализации вашего проекта: 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планируемый объем продаж в разбивке поквартально на период до предполагаемой окупаемости проекта    </a:t>
            </a:r>
            <a:r>
              <a:rPr lang="ru-RU" sz="1000" i="1" dirty="0" smtClean="0">
                <a:solidFill>
                  <a:srgbClr val="565656"/>
                </a:solidFill>
                <a:latin typeface="Arial" charset="0"/>
              </a:rPr>
              <a:t>(</a:t>
            </a:r>
            <a:r>
              <a:rPr lang="ru-RU" sz="1000" i="1" dirty="0" err="1" smtClean="0">
                <a:solidFill>
                  <a:srgbClr val="565656"/>
                </a:solidFill>
                <a:latin typeface="Arial" charset="0"/>
              </a:rPr>
              <a:t>ценаХкол-во</a:t>
            </a:r>
            <a:r>
              <a:rPr lang="ru-RU" sz="1000" i="1" dirty="0" smtClean="0">
                <a:solidFill>
                  <a:srgbClr val="565656"/>
                </a:solidFill>
                <a:latin typeface="Arial" charset="0"/>
              </a:rPr>
              <a:t> клиентов для услуги, </a:t>
            </a:r>
            <a:r>
              <a:rPr lang="ru-RU" sz="1000" i="1" dirty="0" err="1" smtClean="0">
                <a:solidFill>
                  <a:srgbClr val="565656"/>
                </a:solidFill>
                <a:latin typeface="Arial" charset="0"/>
              </a:rPr>
              <a:t>ценаХкол-во</a:t>
            </a:r>
            <a:r>
              <a:rPr lang="ru-RU" sz="1000" i="1" dirty="0" smtClean="0">
                <a:solidFill>
                  <a:srgbClr val="565656"/>
                </a:solidFill>
                <a:latin typeface="Arial" charset="0"/>
              </a:rPr>
              <a:t> единиц для товара)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планируемый объем затрат (регулярные расходы в разбивке поквартально)	 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- чистая прибыль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 требуемая сумма инвестиций, соотношение собственные средства/привлеченные инвестиции</a:t>
            </a:r>
          </a:p>
          <a:p>
            <a:pPr algn="l">
              <a:lnSpc>
                <a:spcPct val="80000"/>
              </a:lnSpc>
            </a:pPr>
            <a:r>
              <a:rPr lang="ru-RU" sz="1400" dirty="0" smtClean="0">
                <a:solidFill>
                  <a:srgbClr val="565656"/>
                </a:solidFill>
                <a:latin typeface="Arial" charset="0"/>
              </a:rPr>
              <a:t>		</a:t>
            </a:r>
          </a:p>
          <a:p>
            <a:pPr algn="l">
              <a:lnSpc>
                <a:spcPct val="80000"/>
              </a:lnSpc>
            </a:pPr>
            <a:r>
              <a:rPr lang="ru-RU" sz="1400" b="1" dirty="0" smtClean="0">
                <a:solidFill>
                  <a:srgbClr val="565656"/>
                </a:solidFill>
                <a:latin typeface="Arial" charset="0"/>
              </a:rPr>
              <a:t>4.Факторы риска </a:t>
            </a:r>
            <a:r>
              <a:rPr lang="ru-RU" sz="1400" dirty="0" smtClean="0">
                <a:solidFill>
                  <a:srgbClr val="565656"/>
                </a:solidFill>
                <a:latin typeface="Arial" charset="0"/>
              </a:rPr>
              <a:t>						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ключевые угрозы для реализации вашей </a:t>
            </a:r>
            <a:r>
              <a:rPr lang="ru-RU" sz="1200" dirty="0" err="1" smtClean="0">
                <a:solidFill>
                  <a:srgbClr val="565656"/>
                </a:solidFill>
                <a:latin typeface="Arial" charset="0"/>
              </a:rPr>
              <a:t>бизнес-идеи</a:t>
            </a: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, 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ru-RU" sz="1200" dirty="0" smtClean="0">
                <a:solidFill>
                  <a:srgbClr val="565656"/>
                </a:solidFill>
                <a:latin typeface="Arial" charset="0"/>
              </a:rPr>
              <a:t>план действий в случае их возникновения</a:t>
            </a:r>
          </a:p>
          <a:p>
            <a:pPr algn="l">
              <a:lnSpc>
                <a:spcPct val="80000"/>
              </a:lnSpc>
            </a:pPr>
            <a:endParaRPr lang="ru-RU" sz="1200" b="1" dirty="0" smtClean="0">
              <a:solidFill>
                <a:srgbClr val="565656"/>
              </a:solidFill>
              <a:latin typeface="Arial" charset="0"/>
            </a:endParaRPr>
          </a:p>
          <a:p>
            <a:pPr algn="l">
              <a:lnSpc>
                <a:spcPct val="80000"/>
              </a:lnSpc>
            </a:pPr>
            <a:endParaRPr lang="ru-RU" sz="1000" dirty="0" smtClean="0">
              <a:solidFill>
                <a:srgbClr val="565656"/>
              </a:solidFill>
              <a:latin typeface="Arial" charset="0"/>
            </a:endParaRPr>
          </a:p>
          <a:p>
            <a:pPr algn="l">
              <a:lnSpc>
                <a:spcPct val="80000"/>
              </a:lnSpc>
            </a:pPr>
            <a:endParaRPr lang="ru-RU" sz="1000" dirty="0" smtClean="0">
              <a:solidFill>
                <a:srgbClr val="565656"/>
              </a:solidFill>
              <a:latin typeface="Arial" charset="0"/>
            </a:endParaRPr>
          </a:p>
          <a:p>
            <a:pPr algn="l">
              <a:lnSpc>
                <a:spcPct val="80000"/>
              </a:lnSpc>
            </a:pPr>
            <a:endParaRPr lang="ru-RU" sz="1000" dirty="0" smtClean="0">
              <a:solidFill>
                <a:srgbClr val="565656"/>
              </a:solidFill>
              <a:latin typeface="Arial" charset="0"/>
            </a:endParaRPr>
          </a:p>
          <a:p>
            <a:pPr algn="l">
              <a:lnSpc>
                <a:spcPct val="80000"/>
              </a:lnSpc>
            </a:pPr>
            <a:endParaRPr lang="ru-RU" sz="1000" dirty="0" smtClean="0">
              <a:solidFill>
                <a:srgbClr val="565656"/>
              </a:solidFill>
              <a:latin typeface="Arial" charset="0"/>
            </a:endParaRPr>
          </a:p>
          <a:p>
            <a:pPr algn="l">
              <a:lnSpc>
                <a:spcPct val="80000"/>
              </a:lnSpc>
            </a:pPr>
            <a:endParaRPr lang="ru-RU" sz="1000" dirty="0" smtClean="0">
              <a:solidFill>
                <a:srgbClr val="565656"/>
              </a:solidFill>
              <a:latin typeface="Arial" charset="0"/>
            </a:endParaRPr>
          </a:p>
          <a:p>
            <a:pPr algn="l">
              <a:lnSpc>
                <a:spcPct val="80000"/>
              </a:lnSpc>
            </a:pPr>
            <a:endParaRPr lang="ru-RU" sz="1000" dirty="0" smtClean="0">
              <a:solidFill>
                <a:srgbClr val="565656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126" y="6055430"/>
            <a:ext cx="2088636" cy="45904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449762" y="581977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endParaRPr lang="ru-RU" b="1" dirty="0" smtClean="0">
              <a:solidFill>
                <a:srgbClr val="565656"/>
              </a:solidFill>
            </a:endParaRPr>
          </a:p>
          <a:p>
            <a:pPr>
              <a:lnSpc>
                <a:spcPct val="80000"/>
              </a:lnSpc>
            </a:pPr>
            <a:endParaRPr lang="ru-RU" sz="1200" b="1" dirty="0" smtClean="0">
              <a:solidFill>
                <a:srgbClr val="565656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1000" b="1" i="1" u="sng" dirty="0" smtClean="0">
                <a:solidFill>
                  <a:srgbClr val="565656"/>
                </a:solidFill>
              </a:rPr>
              <a:t>ОБЩЕЕ КОЛИЧЕСТВО СЛАЙДОВ - до 10 слайдов</a:t>
            </a:r>
          </a:p>
          <a:p>
            <a:pPr>
              <a:lnSpc>
                <a:spcPct val="150000"/>
              </a:lnSpc>
            </a:pPr>
            <a:r>
              <a:rPr lang="ru-RU" sz="1000" b="1" i="1" u="sng" dirty="0" smtClean="0">
                <a:solidFill>
                  <a:srgbClr val="565656"/>
                </a:solidFill>
              </a:rPr>
              <a:t>ВРЕМЯ ВЫСТУПЛЕНИЯ – не более 8 минут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63762" y="179034"/>
            <a:ext cx="4846638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600" b="1" dirty="0" smtClean="0">
                <a:solidFill>
                  <a:srgbClr val="565656"/>
                </a:solidFill>
              </a:rPr>
              <a:t>Общая структура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38" y="6055430"/>
            <a:ext cx="2300288" cy="492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29</Words>
  <Application>Microsoft Office PowerPoint</Application>
  <PresentationFormat>Экран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Freshpicture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Igor Baydurov</dc:creator>
  <cp:lastModifiedBy>KolpakovaYuA</cp:lastModifiedBy>
  <cp:revision>62</cp:revision>
  <dcterms:created xsi:type="dcterms:W3CDTF">2013-03-05T18:55:02Z</dcterms:created>
  <dcterms:modified xsi:type="dcterms:W3CDTF">2013-07-31T14:35:07Z</dcterms:modified>
</cp:coreProperties>
</file>